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83" r:id="rId5"/>
    <p:sldId id="284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FBBD-F216-4E6D-997A-4889D56F07A2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31DC-D373-4655-935B-A1BB2F0F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37D2-47AD-4DB8-9E21-ED5742DCB5D3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6620-5E85-40A6-BAF5-67BC57DA0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3A632-23F4-40DF-8DFE-19A35E651439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5D32-B6BD-4DC5-A4B0-9EFB41889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FB24-E964-49E2-B50F-EB50DA8BF0C2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15C2-9835-4EE4-94E9-5DC7F2982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84F5-EC64-4B2E-B722-D458931D67CE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8FBE-F6DD-48F2-A55B-6EF4AC946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D309-9A52-4882-A126-528D37BEDAE5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9118-9F22-49FA-95A6-AAA851C71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A00C-9188-44C3-BECA-17FB9F9A61CB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33472-F467-488D-B2AB-B4A1FD884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A609-4F08-42A3-91BE-4F46C3341069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C6B1D-C060-4B9D-B09F-755D56187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A2DB-7295-40DA-BEB9-57E4F9943BAD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ABA99-79C1-45AB-9A33-D376DE0C6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31AB-351C-45D6-94E9-C92E1ACA5879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4C42-3F2C-476E-82DE-1E2DD119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A149-A4B2-4244-8B3C-6A51A6B764AF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01EB1-09B2-4EF5-9B2B-332BC9D27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CF6F71-52AA-458C-B567-1C064806EABF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DB979C-14EC-44E0-B9A1-723FC6706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ECT in the Medically Ill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en-US" smtClean="0"/>
              <a:t>Keith G. Rasmussen</a:t>
            </a:r>
          </a:p>
          <a:p>
            <a:pPr marR="0" algn="ctr"/>
            <a:r>
              <a:rPr lang="en-US" smtClean="0"/>
              <a:t>Mayo Clinic</a:t>
            </a:r>
          </a:p>
          <a:p>
            <a:pPr marR="0" algn="ctr"/>
            <a:r>
              <a:rPr lang="en-US" smtClean="0"/>
              <a:t>Rochester, Minnesota,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Arrhythmias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Atrial fibrillation is the most common arrhythmia in ECT patients</a:t>
            </a:r>
          </a:p>
          <a:p>
            <a:r>
              <a:rPr lang="en-US" smtClean="0"/>
              <a:t>If a patient is known to have A-fib, then continue whatever medications they receive the mornings of ECT</a:t>
            </a:r>
          </a:p>
          <a:p>
            <a:r>
              <a:rPr lang="en-US" smtClean="0"/>
              <a:t>If a patient converts to A-fib during an ECT treatment, then cardiology consultation should be undertaken</a:t>
            </a:r>
          </a:p>
          <a:p>
            <a:r>
              <a:rPr lang="en-US" smtClean="0"/>
              <a:t>Extra rate control can be achieved with beta blockade during ECT treatments (eg, labetalol)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Aneurysms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patient is known to have an aneurysm, then pre-treatment with a beta blocker should be undertaken during ECT treatments.</a:t>
            </a:r>
          </a:p>
          <a:p>
            <a:r>
              <a:rPr lang="en-US" smtClean="0"/>
              <a:t>Cerebral aneurysms would seem to be a high-risk, yet reports of rupture during ECT are non-existent.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Hypertension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Hypertension of course is very common</a:t>
            </a:r>
          </a:p>
          <a:p>
            <a:r>
              <a:rPr lang="en-US" smtClean="0"/>
              <a:t>If a patient is about to be treated with ECT and the blood pressure seems high, then it can be reduced with a beta blocker or vasodilator such as labetalol or hydralazine, respectively</a:t>
            </a:r>
          </a:p>
          <a:p>
            <a:r>
              <a:rPr lang="en-US" smtClean="0"/>
              <a:t>Delaying ECT for prolonged periods in order to get hypertension under good control are probably unnecessary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Heart Transplant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Theoretically, there should be a lesser risk of cardiac complications in such patients as the heart is denervated and thus not prone to the excess sympathetic stimulation during 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Valvular Abnormalities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scattered case reports of patients with aortic stenosis or mitral valve regurgitation given safe ECT, but one must assume a higher than usual risk of cardiac decompensation in such patients with ECT.</a:t>
            </a:r>
          </a:p>
          <a:p>
            <a:r>
              <a:rPr lang="en-US" smtClean="0"/>
              <a:t>With aortic stenosis in particular, there is a risk of precipitous drop in cardiac output with strong sympathetic stimulation with ECT but there are also risks of using beta blockers as well.</a:t>
            </a:r>
          </a:p>
          <a:p>
            <a:r>
              <a:rPr lang="en-US" smtClean="0"/>
              <a:t>It is important to obtain cardiologic consultation in patients with known valvular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Anticoagulation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usual indications for anticoagulation in ECT patients are atrial fibrillation, deep venous thrombosis, and valvular disease/replacement.</a:t>
            </a:r>
          </a:p>
          <a:p>
            <a:r>
              <a:rPr lang="en-US" smtClean="0"/>
              <a:t>Anticoagulation should be continued during ECT and monitored regularly to ensure therapeutic dosing</a:t>
            </a:r>
          </a:p>
          <a:p>
            <a:r>
              <a:rPr lang="en-US" smtClean="0"/>
              <a:t>A common problem is sub- or supra-therapeutic dosing and whether to cancel a treatment</a:t>
            </a:r>
          </a:p>
          <a:p>
            <a:r>
              <a:rPr lang="en-US" smtClean="0"/>
              <a:t>Generally, treatments should not be withheld just because of a somewhat low or high INR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Neurological Disorders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Dementia</a:t>
            </a:r>
          </a:p>
          <a:p>
            <a:r>
              <a:rPr lang="en-US" smtClean="0"/>
              <a:t>Parkinson Disease</a:t>
            </a:r>
          </a:p>
          <a:p>
            <a:r>
              <a:rPr lang="en-US" smtClean="0"/>
              <a:t>Epilepsy</a:t>
            </a:r>
          </a:p>
          <a:p>
            <a:r>
              <a:rPr lang="en-US" smtClean="0"/>
              <a:t>Stroke/Cerebrovascular disease</a:t>
            </a:r>
          </a:p>
          <a:p>
            <a:r>
              <a:rPr lang="en-US" smtClean="0"/>
              <a:t>Brain Tumors</a:t>
            </a:r>
          </a:p>
          <a:p>
            <a:r>
              <a:rPr lang="en-US" smtClean="0"/>
              <a:t>Multiple Sclerosis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Dementia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Elderly patients with depression and cognitive impairment are common</a:t>
            </a:r>
          </a:p>
          <a:p>
            <a:r>
              <a:rPr lang="en-US" smtClean="0"/>
              <a:t>Sometimes it is difficult to determine if such a patient has a neurodegenerative dementing syndrome in addition to depression, and one must await ECT outcomes with longitudinal follow up to arrive at a final diagnosis</a:t>
            </a:r>
          </a:p>
          <a:p>
            <a:r>
              <a:rPr lang="en-US" smtClean="0"/>
              <a:t>Should demented patients be treated always with unilateral 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Parkinson Disease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older literature suggests that the movement disturbances associated with parkinsonism can improve with ECT</a:t>
            </a:r>
          </a:p>
          <a:p>
            <a:r>
              <a:rPr lang="en-US" smtClean="0"/>
              <a:t>It has been recommended that levodopa dosing be reduced, say cut in half, during ECT in anticipation of excessive cognitive impairment during ECT</a:t>
            </a:r>
          </a:p>
          <a:p>
            <a:r>
              <a:rPr lang="en-US" smtClean="0"/>
              <a:t>Risk of delirium and ECT-induced dyskinesias</a:t>
            </a:r>
          </a:p>
          <a:p>
            <a:r>
              <a:rPr lang="en-US" smtClean="0"/>
              <a:t>ECT has a pro-dopaminergic effect</a:t>
            </a:r>
          </a:p>
          <a:p>
            <a:r>
              <a:rPr lang="en-US" smtClean="0"/>
              <a:t>Use of unilateral electrode placement is probably a good idea, at least to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Epilepsy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Convulsive therapy got started when Meduna theorized a biological antagonism between seizures and psychosis</a:t>
            </a:r>
          </a:p>
          <a:p>
            <a:r>
              <a:rPr lang="en-US" smtClean="0"/>
              <a:t>It would seem counter-intuitive to give seizures to epileptics</a:t>
            </a:r>
          </a:p>
          <a:p>
            <a:r>
              <a:rPr lang="en-US" smtClean="0"/>
              <a:t>ECT does cause a progressive increase in seizure threshold, so may have anti-epileptic properties</a:t>
            </a:r>
          </a:p>
          <a:p>
            <a:r>
              <a:rPr lang="en-US" smtClean="0"/>
              <a:t>Not used for that purpose anymore</a:t>
            </a:r>
          </a:p>
          <a:p>
            <a:r>
              <a:rPr lang="en-US" smtClean="0"/>
              <a:t>May need to lower anti-epileptic drug doses if seizure induction is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Outline of Talk	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Review of medical risks associated with ECT</a:t>
            </a:r>
          </a:p>
          <a:p>
            <a:r>
              <a:rPr lang="en-US" smtClean="0"/>
              <a:t>Strategies to reduce risks of complications before starting ECT</a:t>
            </a:r>
          </a:p>
          <a:p>
            <a:r>
              <a:rPr lang="en-US" smtClean="0"/>
              <a:t>Strategies to reduce risks of complications in the ECT suite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Stroke/Cerebrovascular disease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case reports and case series attesting to successful and uneventful ECT in post-stroke patients</a:t>
            </a:r>
          </a:p>
          <a:p>
            <a:r>
              <a:rPr lang="en-US" smtClean="0"/>
              <a:t>After an acute stroke, one would want to wait a few months before commencing ECT if possible</a:t>
            </a:r>
          </a:p>
          <a:p>
            <a:r>
              <a:rPr lang="en-US" smtClean="0"/>
              <a:t>However, an occasional patient is so depressed that ECT is necessary</a:t>
            </a:r>
          </a:p>
          <a:p>
            <a:r>
              <a:rPr lang="en-US" smtClean="0"/>
              <a:t>Good blood pressure control is important, with use of beta blockade most common in the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Brain Tumors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Meningiomas probably do not represent a high-risk situation, especially if there is no mass effect or edema</a:t>
            </a:r>
          </a:p>
          <a:p>
            <a:r>
              <a:rPr lang="en-US" smtClean="0"/>
              <a:t>Other brain tumors are extremely rare in patients considered for ECT (I’ve never seen one)</a:t>
            </a:r>
          </a:p>
          <a:p>
            <a:r>
              <a:rPr lang="en-US" smtClean="0"/>
              <a:t>If one did contemplate ECT in a patient with a known intracranial tumor other than meningioma, collaboration with a neurosurgeon or neurologist to lessen the rise in intracranial pressure would be essential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Multiple Sclerosis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Some evidence that if the MRI scan shows gadolinium enhancing lesions, risk of neurologic deterioration is greater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This evidence is quite small, however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Many case reports of safe and successful ECT in multiple sclerosis patients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One would want to treat active lesions first with primary therapy (such as steroids) before considering ECT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If patient is fulminantly ill, say in catatonic stupor, then waiting may not be possible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Other Medical Conditions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Pregnancy</a:t>
            </a:r>
          </a:p>
          <a:p>
            <a:r>
              <a:rPr lang="en-US" smtClean="0"/>
              <a:t>Chronic obstructive pulmonary disease</a:t>
            </a:r>
          </a:p>
          <a:p>
            <a:r>
              <a:rPr lang="en-US" smtClean="0"/>
              <a:t>Diabetes mellitus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Pregnancy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early phase, the risks seem to be possible teratogenic effects of anesthetic medications</a:t>
            </a:r>
          </a:p>
          <a:p>
            <a:r>
              <a:rPr lang="en-US" smtClean="0"/>
              <a:t>In the later phases, the risks are premature labor and placental abruption</a:t>
            </a:r>
          </a:p>
          <a:p>
            <a:r>
              <a:rPr lang="en-US" smtClean="0"/>
              <a:t>Non-invasive fetal monitoring is recommended</a:t>
            </a:r>
          </a:p>
          <a:p>
            <a:r>
              <a:rPr lang="en-US" smtClean="0"/>
              <a:t>Availability of obstetric/neonatal services is mandatory if doing ECT on a pregnant woman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Chronic obstructive </a:t>
            </a:r>
            <a:r>
              <a:rPr lang="en-US" sz="4000" smtClean="0"/>
              <a:t>pulmonary disease/Asthma</a:t>
            </a:r>
            <a:endParaRPr lang="en-US" sz="4000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Availability of personnel who are competent at ventilations is the key</a:t>
            </a:r>
          </a:p>
          <a:p>
            <a:r>
              <a:rPr lang="en-US" smtClean="0"/>
              <a:t>If a patient is prescribed inhalers, then taking those just prior to treatments probably helps the airway</a:t>
            </a:r>
          </a:p>
          <a:p>
            <a:r>
              <a:rPr lang="en-US" smtClean="0"/>
              <a:t>Close attention to respiratory sufficiency in the recovery room is essential</a:t>
            </a:r>
          </a:p>
          <a:p>
            <a:r>
              <a:rPr lang="en-US" smtClean="0"/>
              <a:t>I have not seen a patient taking theophylline in many years, but that drug can result in prolonged seizures during ECT and blood levels must be established as therapeutic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Diabetes Mellitus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Very common in ECT patients, especially type II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Checking blood sugar the morning of ECT treatments should be done (fingerstick)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At Mayo, we also check after the treatment but this is not mandatory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If the reading is too low, then we administer some dextrose IV fluids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If too high, we either cancel the treatment or administer some insulin and wait for it to come down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Half dosing of insuling prior to treatment, prompt treatment, then post-treatment give some juice and the remainder of the morning insulin dose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Summary Points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ECT is exquisitely safe</a:t>
            </a:r>
          </a:p>
          <a:p>
            <a:r>
              <a:rPr lang="en-US" smtClean="0"/>
              <a:t>The best way to prevent complications is good pre-treatment assessment and stabilization of medical conditions</a:t>
            </a:r>
          </a:p>
          <a:p>
            <a:r>
              <a:rPr lang="en-US" smtClean="0"/>
              <a:t>Ongoing vigilance during the course of treatments</a:t>
            </a:r>
          </a:p>
          <a:p>
            <a:r>
              <a:rPr lang="en-US" smtClean="0"/>
              <a:t>Good communication among the various personnel involved</a:t>
            </a:r>
          </a:p>
          <a:p>
            <a:r>
              <a:rPr lang="en-US" smtClean="0"/>
              <a:t>Fancy, high cost tests have a secondary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Medical Risks of ECT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Brief review of medical physiology of ECT focussing on cardiovascular system and brain</a:t>
            </a:r>
          </a:p>
          <a:p>
            <a:r>
              <a:rPr lang="en-US" smtClean="0"/>
              <a:t>Review of morbidity and mortality rates of 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Medical Physiology of ECT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Cardiac: sharp increase in heart rate and blood pressure during the seizure, returning to normal usually within a few minutes of seizure termination.</a:t>
            </a:r>
          </a:p>
          <a:p>
            <a:r>
              <a:rPr lang="en-US" smtClean="0"/>
              <a:t>Neurologic: sharp increase in intracranial pressure and brain blood flow during the seizure with a drop after seizure termination.</a:t>
            </a:r>
          </a:p>
          <a:p>
            <a:r>
              <a:rPr lang="en-US" smtClean="0"/>
              <a:t>Endocrine: approximately 9% increase in blood glucose acutely with the seizure.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Morbidity and Mortality with 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Morbidity includes major adverse cardiac events including myocardial infarction, stroke and respiratory complications, which are extremely rare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We usually don’t include side effects such as headache, nausea, muscle ache, or memory loss as “morbidity” as these are expected.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Mortality is extremely rare; hard to pinpoint a precise figure as different centers treat different types of patients and have different levels of acute medical care should complications arise.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Mortality is probably a function of a) medical acuity of patients treated;b) thoroughness of pre-ECT work up and medical stabilization; c) adequacy of monitoring and ventilation during the treatment; d) adequacy of back-up medical services like intensive care units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Risk Reduction Pre-ECT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pre-ECT medical work up</a:t>
            </a:r>
          </a:p>
          <a:p>
            <a:r>
              <a:rPr lang="en-US" smtClean="0"/>
              <a:t>The most important aspect of the pre-ECT medical work up is good medical history, review of systems, and physical examination and not specific tests like ECG, chest X ray, or blood tests.</a:t>
            </a:r>
          </a:p>
          <a:p>
            <a:r>
              <a:rPr lang="en-US" smtClean="0"/>
              <a:t>Things to do to mitigate complication risk: specialist consultations, tests (example, cardiac testing, head imaging)</a:t>
            </a:r>
          </a:p>
          <a:p>
            <a:r>
              <a:rPr lang="en-US" smtClean="0"/>
              <a:t>What to do with concomitant medications, psychiatric and non-psychiatric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Cardiovascular Disorders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Congestive Heart Failure</a:t>
            </a:r>
          </a:p>
          <a:p>
            <a:r>
              <a:rPr lang="en-US" smtClean="0"/>
              <a:t>Coronary Artery Disease/Myocardial Infarction</a:t>
            </a:r>
          </a:p>
          <a:p>
            <a:r>
              <a:rPr lang="en-US" smtClean="0"/>
              <a:t>Arrhythmias</a:t>
            </a:r>
          </a:p>
          <a:p>
            <a:r>
              <a:rPr lang="en-US" smtClean="0"/>
              <a:t>Aneurysms</a:t>
            </a:r>
          </a:p>
          <a:p>
            <a:r>
              <a:rPr lang="en-US" smtClean="0"/>
              <a:t>Hypertension</a:t>
            </a:r>
          </a:p>
          <a:p>
            <a:r>
              <a:rPr lang="en-US" smtClean="0"/>
              <a:t>Heart Transplant</a:t>
            </a:r>
          </a:p>
          <a:p>
            <a:r>
              <a:rPr lang="en-US" smtClean="0"/>
              <a:t>Valvular Abnormalities</a:t>
            </a:r>
          </a:p>
          <a:p>
            <a:r>
              <a:rPr lang="en-US" smtClean="0"/>
              <a:t>Anticoagulation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Congestive Heart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Probably one of the riskiest medical conditions for ECT.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The extra stress on the heart can precipitate an acute cardiac decompensation in such patients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Make sure their cardiac status is maximally stabilized before starting ECT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Administer all cardiac medications in the morning before treatments, including diuretics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Ongoing daily assessment for cardiac status is very important, as changes may occur over time during ECT.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Coronary Artery Disease/Myocardial Infarction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Very common</a:t>
            </a:r>
          </a:p>
          <a:p>
            <a:r>
              <a:rPr lang="en-US" smtClean="0"/>
              <a:t>If a patient has had a recent myocardial infarction, say the last 6 months, then consultation with a cardiologist prior to ECT is helpful</a:t>
            </a:r>
          </a:p>
          <a:p>
            <a:r>
              <a:rPr lang="en-US" smtClean="0"/>
              <a:t>Pre-ECT cardiac testing, such as stress echocardiography or adenosine sestamibi, may be indicated, but the usefulness of these tests specifically for ECT is not established.</a:t>
            </a:r>
          </a:p>
          <a:p>
            <a:r>
              <a:rPr lang="en-US" smtClean="0"/>
              <a:t>The stress on the heart during ECT treatments can be lessened with beta blocker medication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1415</Words>
  <Application>Microsoft Office PowerPoint</Application>
  <PresentationFormat>Bildspel på skärmen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Formgivningsmall</vt:lpstr>
      </vt:variant>
      <vt:variant>
        <vt:i4>4</vt:i4>
      </vt:variant>
      <vt:variant>
        <vt:lpstr>Bildrubriker</vt:lpstr>
      </vt:variant>
      <vt:variant>
        <vt:i4>27</vt:i4>
      </vt:variant>
    </vt:vector>
  </HeadingPairs>
  <TitlesOfParts>
    <vt:vector size="35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Bild 1</vt:lpstr>
      <vt:lpstr>Outline of Talk </vt:lpstr>
      <vt:lpstr>Medical Risks of ECT</vt:lpstr>
      <vt:lpstr>Medical Physiology of ECT</vt:lpstr>
      <vt:lpstr>Morbidity and Mortality with ECT</vt:lpstr>
      <vt:lpstr>Risk Reduction Pre-ECT</vt:lpstr>
      <vt:lpstr>Cardiovascular Disorders</vt:lpstr>
      <vt:lpstr>Congestive Heart Failure</vt:lpstr>
      <vt:lpstr>Coronary Artery Disease/Myocardial Infarction</vt:lpstr>
      <vt:lpstr>Arrhythmias</vt:lpstr>
      <vt:lpstr>Aneurysms</vt:lpstr>
      <vt:lpstr>Hypertension</vt:lpstr>
      <vt:lpstr>Heart Transplant</vt:lpstr>
      <vt:lpstr>Valvular Abnormalities</vt:lpstr>
      <vt:lpstr>Anticoagulation</vt:lpstr>
      <vt:lpstr>Neurological Disorders</vt:lpstr>
      <vt:lpstr>Dementia</vt:lpstr>
      <vt:lpstr>Parkinson Disease</vt:lpstr>
      <vt:lpstr>Epilepsy</vt:lpstr>
      <vt:lpstr>Stroke/Cerebrovascular disease</vt:lpstr>
      <vt:lpstr>Brain Tumors</vt:lpstr>
      <vt:lpstr>Multiple Sclerosis</vt:lpstr>
      <vt:lpstr>Other Medical Conditions</vt:lpstr>
      <vt:lpstr>Pregnancy</vt:lpstr>
      <vt:lpstr>Chronic obstructive pulmonary disease/Asthma</vt:lpstr>
      <vt:lpstr>Diabetes Mellitus</vt:lpstr>
      <vt:lpstr>Summary Points</vt:lpstr>
    </vt:vector>
  </TitlesOfParts>
  <Company>Mayo Clinic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 in the Medically Ill</dc:title>
  <dc:creator>Keith G Rasmussen</dc:creator>
  <cp:lastModifiedBy>MARCO</cp:lastModifiedBy>
  <cp:revision>35</cp:revision>
  <dcterms:created xsi:type="dcterms:W3CDTF">2014-05-05T19:55:47Z</dcterms:created>
  <dcterms:modified xsi:type="dcterms:W3CDTF">2014-05-21T13:03:49Z</dcterms:modified>
</cp:coreProperties>
</file>